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1"/>
  </p:notesMasterIdLst>
  <p:sldIdLst>
    <p:sldId id="256" r:id="rId5"/>
    <p:sldId id="278" r:id="rId6"/>
    <p:sldId id="279" r:id="rId7"/>
    <p:sldId id="277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2" r:id="rId21"/>
    <p:sldId id="282" r:id="rId22"/>
    <p:sldId id="273" r:id="rId23"/>
    <p:sldId id="283" r:id="rId24"/>
    <p:sldId id="274" r:id="rId25"/>
    <p:sldId id="276" r:id="rId26"/>
    <p:sldId id="280" r:id="rId27"/>
    <p:sldId id="257" r:id="rId28"/>
    <p:sldId id="258" r:id="rId29"/>
    <p:sldId id="285" r:id="rId30"/>
    <p:sldId id="286" r:id="rId31"/>
    <p:sldId id="287" r:id="rId32"/>
    <p:sldId id="288" r:id="rId33"/>
    <p:sldId id="289" r:id="rId34"/>
    <p:sldId id="284" r:id="rId35"/>
    <p:sldId id="281" r:id="rId36"/>
    <p:sldId id="291" r:id="rId37"/>
    <p:sldId id="290" r:id="rId38"/>
    <p:sldId id="293" r:id="rId39"/>
    <p:sldId id="29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308896-D4BF-3DF1-7081-0417DD1FEA9F}" v="364" dt="2019-11-21T06:33:35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7" autoAdjust="0"/>
    <p:restoredTop sz="80923" autoAdjust="0"/>
  </p:normalViewPr>
  <p:slideViewPr>
    <p:cSldViewPr snapToGrid="0" showGuides="1">
      <p:cViewPr varScale="1">
        <p:scale>
          <a:sx n="92" d="100"/>
          <a:sy n="92" d="100"/>
        </p:scale>
        <p:origin x="118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093CD-0BE5-4E9B-8F77-2EB9DD35CB5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44C69-41F5-410A-B861-1F8C9D590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66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44C69-41F5-410A-B861-1F8C9D5902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53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44C69-41F5-410A-B861-1F8C9D5902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31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44C69-41F5-410A-B861-1F8C9D5902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81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44C69-41F5-410A-B861-1F8C9D5902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07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371600"/>
            <a:ext cx="9146381" cy="3200400"/>
          </a:xfr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09" y="4953000"/>
            <a:ext cx="8231744" cy="1066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399">
                <a:solidFill>
                  <a:schemeClr val="tx1"/>
                </a:solidFill>
              </a:defRPr>
            </a:lvl1pPr>
            <a:lvl2pPr marL="457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61E14-1AA5-4662-8FEC-DB03AAF62522}" type="datetime1">
              <a:rPr lang="en-US" smtClean="0"/>
              <a:t>5/4/2020</a:t>
            </a:fld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0C8A5D9-175B-415C-80F3-A3BFB5890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0052" y="6321316"/>
            <a:ext cx="531949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4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0631B-BAB4-49D0-8A78-4C6F6CBB926C}" type="datetime1">
              <a:rPr lang="en-US" smtClean="0"/>
              <a:t>5/4/2020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93A8DB5-479E-48ED-A080-694FBBD26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0052" y="6321316"/>
            <a:ext cx="531949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4552" y="533400"/>
            <a:ext cx="1371957" cy="5592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12" y="533400"/>
            <a:ext cx="8079305" cy="5592764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4FAD-B028-4C62-9293-787C8AD2008E}" type="datetime1">
              <a:rPr lang="en-US" smtClean="0"/>
              <a:t>5/4/2020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CC51C9B-9509-479E-8179-33A3D11C9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0052" y="6321316"/>
            <a:ext cx="531949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9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2"/>
              </a:buClr>
              <a:defRPr/>
            </a:lvl2pPr>
            <a:lvl5pPr>
              <a:defRPr/>
            </a:lvl5pPr>
            <a:lvl6pPr>
              <a:buClr>
                <a:schemeClr val="accent2"/>
              </a:buClr>
              <a:defRPr baseline="0"/>
            </a:lvl6pPr>
            <a:lvl7pPr>
              <a:buClr>
                <a:schemeClr val="accent2"/>
              </a:buClr>
              <a:defRPr baseline="0"/>
            </a:lvl7pPr>
            <a:lvl8pPr>
              <a:buClr>
                <a:schemeClr val="accent2"/>
              </a:buClr>
              <a:defRPr baseline="0"/>
            </a:lvl8pPr>
            <a:lvl9pPr>
              <a:buClr>
                <a:schemeClr val="accent2"/>
              </a:buCl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9F2B4-B56C-4E5B-859B-89D66F56845C}" type="datetime1">
              <a:rPr lang="en-US" smtClean="0"/>
              <a:t>5/4/2020</a:t>
            </a:fld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57E466B-BC8A-4073-9E8C-ED3A8BE32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0052" y="6321316"/>
            <a:ext cx="531949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2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514601"/>
            <a:ext cx="9146381" cy="2819400"/>
          </a:xfrm>
        </p:spPr>
        <p:txBody>
          <a:bodyPr anchor="b">
            <a:noAutofit/>
          </a:bodyPr>
          <a:lstStyle>
            <a:lvl1pPr algn="l">
              <a:defRPr sz="6600" b="0" i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9" y="990600"/>
            <a:ext cx="8231744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399">
                <a:solidFill>
                  <a:schemeClr val="tx1"/>
                </a:solidFill>
              </a:defRPr>
            </a:lvl1pPr>
            <a:lvl2pPr marL="45721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6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5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7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7FCA2-3EE3-401C-A653-9B23B45AE447}" type="datetime1">
              <a:rPr lang="en-US" smtClean="0"/>
              <a:t>5/4/2020</a:t>
            </a:fld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6FD454-0194-4F79-B66D-7393490A6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0052" y="6321316"/>
            <a:ext cx="531949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9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533400"/>
            <a:ext cx="960370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5" y="1828800"/>
            <a:ext cx="4646361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7102" y="1828800"/>
            <a:ext cx="4649412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00F3-1C95-4199-BD13-2DB743249635}" type="datetime1">
              <a:rPr lang="en-US" smtClean="0"/>
              <a:t>5/4/2020</a:t>
            </a:fld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FB6982-2FDD-4466-A03B-6A0F5DA5E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0052" y="6321316"/>
            <a:ext cx="531949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0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533400"/>
            <a:ext cx="9603701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5" y="1828800"/>
            <a:ext cx="4646361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9" b="0"/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6" indent="0">
              <a:buNone/>
              <a:defRPr sz="1600" b="1"/>
            </a:lvl6pPr>
            <a:lvl7pPr marL="2743291" indent="0">
              <a:buNone/>
              <a:defRPr sz="1600" b="1"/>
            </a:lvl7pPr>
            <a:lvl8pPr marL="3200506" indent="0">
              <a:buNone/>
              <a:defRPr sz="1600" b="1"/>
            </a:lvl8pPr>
            <a:lvl9pPr marL="365772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5" y="2667000"/>
            <a:ext cx="4646361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153" y="1828800"/>
            <a:ext cx="4646361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9" b="0"/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6" indent="0">
              <a:buNone/>
              <a:defRPr sz="1600" b="1"/>
            </a:lvl6pPr>
            <a:lvl7pPr marL="2743291" indent="0">
              <a:buNone/>
              <a:defRPr sz="1600" b="1"/>
            </a:lvl7pPr>
            <a:lvl8pPr marL="3200506" indent="0">
              <a:buNone/>
              <a:defRPr sz="1600" b="1"/>
            </a:lvl8pPr>
            <a:lvl9pPr marL="365772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153" y="2667000"/>
            <a:ext cx="4646361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1E57-BF4C-4AA8-8479-F514B231BF1D}" type="datetime1">
              <a:rPr lang="en-US" smtClean="0"/>
              <a:t>5/4/2020</a:t>
            </a:fld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5505C44-79DA-499E-B291-206CB73E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052" y="6321316"/>
            <a:ext cx="531949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6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E8B22-0F68-45A9-94E0-BE4F43407DBA}" type="datetime1">
              <a:rPr lang="en-US" smtClean="0"/>
              <a:t>5/4/2020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57BCA-9973-451A-95A6-E91AAFF1D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0052" y="6321316"/>
            <a:ext cx="531949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8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E190-824B-4B6A-96A5-9D46F6B9692B}" type="datetime1">
              <a:rPr lang="en-US" smtClean="0"/>
              <a:t>5/4/2020</a:t>
            </a:fld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791F9FC-B2A4-4BB9-BA06-9DC491DC9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0052" y="6321316"/>
            <a:ext cx="531949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1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4" y="2590800"/>
            <a:ext cx="3277452" cy="1924050"/>
          </a:xfrm>
        </p:spPr>
        <p:txBody>
          <a:bodyPr anchor="b">
            <a:normAutofit/>
          </a:bodyPr>
          <a:lstStyle>
            <a:lvl1pPr algn="l">
              <a:defRPr sz="32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361" y="838200"/>
            <a:ext cx="6173810" cy="518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834" y="4648200"/>
            <a:ext cx="3277452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15" indent="0">
              <a:buNone/>
              <a:defRPr sz="1200"/>
            </a:lvl2pPr>
            <a:lvl3pPr marL="914430" indent="0">
              <a:buNone/>
              <a:defRPr sz="1000"/>
            </a:lvl3pPr>
            <a:lvl4pPr marL="1371645" indent="0">
              <a:buNone/>
              <a:defRPr sz="900"/>
            </a:lvl4pPr>
            <a:lvl5pPr marL="1828861" indent="0">
              <a:buNone/>
              <a:defRPr sz="900"/>
            </a:lvl5pPr>
            <a:lvl6pPr marL="2286076" indent="0">
              <a:buNone/>
              <a:defRPr sz="900"/>
            </a:lvl6pPr>
            <a:lvl7pPr marL="2743291" indent="0">
              <a:buNone/>
              <a:defRPr sz="900"/>
            </a:lvl7pPr>
            <a:lvl8pPr marL="3200506" indent="0">
              <a:buNone/>
              <a:defRPr sz="900"/>
            </a:lvl8pPr>
            <a:lvl9pPr marL="365772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DF85-7469-41F2-9032-B36969242EFF}" type="datetime1">
              <a:rPr lang="en-US" smtClean="0"/>
              <a:t>5/4/2020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2F4EBBF-5303-495E-84B3-C7574DB4C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0052" y="6321316"/>
            <a:ext cx="531949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0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4" y="2590800"/>
            <a:ext cx="3277452" cy="1924050"/>
          </a:xfrm>
        </p:spPr>
        <p:txBody>
          <a:bodyPr anchor="b">
            <a:normAutofit/>
          </a:bodyPr>
          <a:lstStyle>
            <a:lvl1pPr algn="l">
              <a:defRPr sz="32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5105141" y="457200"/>
            <a:ext cx="6631127" cy="594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486245" y="836610"/>
            <a:ext cx="5868929" cy="518319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399"/>
            </a:lvl1pPr>
            <a:lvl2pPr marL="457215" indent="0">
              <a:buNone/>
              <a:defRPr sz="2801"/>
            </a:lvl2pPr>
            <a:lvl3pPr marL="914430" indent="0">
              <a:buNone/>
              <a:defRPr sz="2399"/>
            </a:lvl3pPr>
            <a:lvl4pPr marL="1371645" indent="0">
              <a:buNone/>
              <a:defRPr sz="2000"/>
            </a:lvl4pPr>
            <a:lvl5pPr marL="1828861" indent="0">
              <a:buNone/>
              <a:defRPr sz="2000"/>
            </a:lvl5pPr>
            <a:lvl6pPr marL="2286076" indent="0">
              <a:buNone/>
              <a:defRPr sz="2000"/>
            </a:lvl6pPr>
            <a:lvl7pPr marL="2743291" indent="0">
              <a:buNone/>
              <a:defRPr sz="2000"/>
            </a:lvl7pPr>
            <a:lvl8pPr marL="3200506" indent="0">
              <a:buNone/>
              <a:defRPr sz="2000"/>
            </a:lvl8pPr>
            <a:lvl9pPr marL="3657721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834" y="4648200"/>
            <a:ext cx="3277452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15" indent="0">
              <a:buNone/>
              <a:defRPr sz="1200"/>
            </a:lvl2pPr>
            <a:lvl3pPr marL="914430" indent="0">
              <a:buNone/>
              <a:defRPr sz="1000"/>
            </a:lvl3pPr>
            <a:lvl4pPr marL="1371645" indent="0">
              <a:buNone/>
              <a:defRPr sz="900"/>
            </a:lvl4pPr>
            <a:lvl5pPr marL="1828861" indent="0">
              <a:buNone/>
              <a:defRPr sz="900"/>
            </a:lvl5pPr>
            <a:lvl6pPr marL="2286076" indent="0">
              <a:buNone/>
              <a:defRPr sz="900"/>
            </a:lvl6pPr>
            <a:lvl7pPr marL="2743291" indent="0">
              <a:buNone/>
              <a:defRPr sz="900"/>
            </a:lvl7pPr>
            <a:lvl8pPr marL="3200506" indent="0">
              <a:buNone/>
              <a:defRPr sz="900"/>
            </a:lvl8pPr>
            <a:lvl9pPr marL="365772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35FB98A-B6BA-4FA5-B9D6-5EB520A1F6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0052" y="6321316"/>
            <a:ext cx="531949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" y="0"/>
            <a:ext cx="12192000" cy="6858000"/>
            <a:chOff x="-1" y="0"/>
            <a:chExt cx="12188825" cy="6858000"/>
          </a:xfrm>
        </p:grpSpPr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4164514" y="6705600"/>
              <a:ext cx="8024310" cy="152400"/>
            </a:xfrm>
            <a:prstGeom prst="rect">
              <a:avLst/>
            </a:prstGeom>
            <a:gradFill rotWithShape="0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11680956" y="1981200"/>
              <a:ext cx="507868" cy="4267200"/>
            </a:xfrm>
            <a:prstGeom prst="rect">
              <a:avLst/>
            </a:prstGeom>
            <a:gradFill rotWithShape="0">
              <a:gsLst>
                <a:gs pos="0">
                  <a:schemeClr val="tx2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-1" y="5257800"/>
              <a:ext cx="609441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-1" y="5410200"/>
              <a:ext cx="609441" cy="14478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11680956" y="0"/>
              <a:ext cx="507868" cy="1981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7618015" y="0"/>
              <a:ext cx="4062942" cy="304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3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609440" y="304800"/>
              <a:ext cx="711015" cy="762000"/>
            </a:xfrm>
            <a:prstGeom prst="rect">
              <a:avLst/>
            </a:prstGeom>
            <a:solidFill>
              <a:schemeClr val="bg2">
                <a:lumMod val="50000"/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-1" y="1066800"/>
              <a:ext cx="609441" cy="4191000"/>
            </a:xfrm>
            <a:prstGeom prst="rect">
              <a:avLst/>
            </a:prstGeom>
            <a:gradFill rotWithShape="0">
              <a:gsLst>
                <a:gs pos="0">
                  <a:schemeClr val="bg2">
                    <a:lumMod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-1" y="304800"/>
              <a:ext cx="609441" cy="762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-1" y="0"/>
              <a:ext cx="1320456" cy="30480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1320455" y="0"/>
              <a:ext cx="629756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 flipV="1">
              <a:off x="609440" y="304800"/>
              <a:ext cx="0" cy="6553200"/>
            </a:xfrm>
            <a:prstGeom prst="line">
              <a:avLst/>
            </a:prstGeom>
            <a:noFill/>
            <a:ln w="762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609440" y="6705600"/>
              <a:ext cx="11579384" cy="0"/>
            </a:xfrm>
            <a:prstGeom prst="line">
              <a:avLst/>
            </a:prstGeom>
            <a:noFill/>
            <a:ln w="571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 flipV="1">
              <a:off x="11680956" y="0"/>
              <a:ext cx="0" cy="6705600"/>
            </a:xfrm>
            <a:prstGeom prst="line">
              <a:avLst/>
            </a:prstGeom>
            <a:noFill/>
            <a:ln w="571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-1" y="304800"/>
              <a:ext cx="12188825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 flipH="1">
              <a:off x="7618015" y="457200"/>
              <a:ext cx="4570809" cy="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 flipV="1">
              <a:off x="7618015" y="0"/>
              <a:ext cx="0" cy="45720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11680956" y="1981200"/>
              <a:ext cx="5078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>
              <a:off x="1320455" y="0"/>
              <a:ext cx="0" cy="106680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 flipH="1">
              <a:off x="-1" y="1066800"/>
              <a:ext cx="1320456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H="1">
              <a:off x="-1" y="5257800"/>
              <a:ext cx="609441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 flipH="1">
              <a:off x="-1" y="5410200"/>
              <a:ext cx="609441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533400"/>
            <a:ext cx="9603701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828800"/>
            <a:ext cx="96037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8345" y="6172207"/>
            <a:ext cx="686425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1255" y="6172207"/>
            <a:ext cx="1320403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A0C8FF6-8867-4D16-B317-2B9F7CCBB587}" type="datetime1">
              <a:rPr lang="en-US" smtClean="0"/>
              <a:t>5/4/2020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60052" y="6321316"/>
            <a:ext cx="531949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22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30" rtl="0" eaLnBrk="1" latinLnBrk="0" hangingPunct="1">
        <a:lnSpc>
          <a:spcPct val="90000"/>
        </a:lnSpc>
        <a:spcBef>
          <a:spcPct val="0"/>
        </a:spcBef>
        <a:buNone/>
        <a:defRPr sz="320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3845" indent="-223845" algn="l" defTabSz="914430" rtl="0" eaLnBrk="1" latinLnBrk="0" hangingPunct="1">
        <a:lnSpc>
          <a:spcPct val="90000"/>
        </a:lnSpc>
        <a:spcBef>
          <a:spcPts val="18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37" indent="-223845" algn="l" defTabSz="914430" rtl="0" eaLnBrk="1" latinLnBrk="0" hangingPunct="1">
        <a:lnSpc>
          <a:spcPct val="90000"/>
        </a:lnSpc>
        <a:spcBef>
          <a:spcPts val="800"/>
        </a:spcBef>
        <a:buClr>
          <a:schemeClr val="accent2"/>
        </a:buClr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1388" indent="-171456" algn="l" defTabSz="91443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6820" indent="-173043" algn="l" defTabSz="91443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08129" indent="-173043" algn="l" defTabSz="91443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44800" indent="-173742" algn="l" defTabSz="91443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82551" indent="-173742" algn="l" defTabSz="91443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304" indent="-173742" algn="l" defTabSz="91443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58056" indent="-173742" algn="l" defTabSz="91443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3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76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9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06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2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nitahu@cs.nthu.edu.tw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veshare.com/wiki/JetBot_AI_K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GF2D814hkViwluZ5SgNKW56cQu_5Ekt5/view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54LYkrFiBHFVV2kLTjRSwdV_vbZNdpxH" TargetMode="External"/><Relationship Id="rId2" Type="http://schemas.openxmlformats.org/officeDocument/2006/relationships/hyperlink" Target="https://drive.google.com/file/d/1GF2D814hkViwluZ5SgNKW56cQu_5Ekt5/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alena.io/etcher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rive.google.com/file/d/189kP-VIYnnSmgCOuvkb4Uz_819IIcYhx/view?fbclid=IwAR0PWQEovM53mjmX0jXtb2TQCPNH3eZpX2unAPoWy9OIZX3q4-pAmPEn94g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drive.google.com/file/d/1894LCZIn3Zgbv23l6I2ArT_hle56N81A/view?fbclid=IwAR2CUzhVOqntXG2e9ANtHkJERhfZZCZtDBYVIdcD9FvsydSgWQpUD7b0N6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aveshare.com/wiki/JetBot_AI_Kit_Assemble_Manua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23AE7-9271-4EE2-85D6-FDB571A0FE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Robotic Navigation </a:t>
            </a:r>
            <a:br>
              <a:rPr lang="en-US" dirty="0"/>
            </a:br>
            <a:r>
              <a:rPr lang="en-US" dirty="0"/>
              <a:t>and Exploration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D06689-A434-465F-8865-F7F79CDA26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b="1" dirty="0" err="1"/>
              <a:t>Jetbot</a:t>
            </a:r>
            <a:r>
              <a:rPr lang="en-US" altLang="zh-TW" b="1" dirty="0"/>
              <a:t> instruction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A38315-B9EB-4809-B326-3CF7C2ACCED7}"/>
              </a:ext>
            </a:extLst>
          </p:cNvPr>
          <p:cNvSpPr/>
          <p:nvPr/>
        </p:nvSpPr>
        <p:spPr>
          <a:xfrm>
            <a:off x="1598612" y="5486400"/>
            <a:ext cx="289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Min-Chun Hu</a:t>
            </a:r>
          </a:p>
          <a:p>
            <a:r>
              <a:rPr lang="en-US" sz="2000" dirty="0"/>
              <a:t>CS, NTHU</a:t>
            </a: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259AFB0C-1BAF-4338-8F14-51D62D667DA5}"/>
              </a:ext>
            </a:extLst>
          </p:cNvPr>
          <p:cNvSpPr txBox="1">
            <a:spLocks/>
          </p:cNvSpPr>
          <p:nvPr/>
        </p:nvSpPr>
        <p:spPr>
          <a:xfrm>
            <a:off x="3351212" y="5530849"/>
            <a:ext cx="2667000" cy="33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3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Arial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15" indent="0" algn="ctr" defTabSz="91443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30" indent="0" algn="ctr" defTabSz="91443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45" indent="0" algn="ctr" defTabSz="91443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61" indent="0" algn="ctr" defTabSz="91443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76" indent="0" algn="ctr" defTabSz="91443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91" indent="0" algn="ctr" defTabSz="91443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506" indent="0" algn="ctr" defTabSz="91443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721" indent="0" algn="ctr" defTabSz="91443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>
                <a:hlinkClick r:id="rId2"/>
              </a:rPr>
              <a:t>anitahu@cs.nthu.edu.tw</a:t>
            </a:r>
            <a:endParaRPr lang="en-US" altLang="zh-TW" sz="1600"/>
          </a:p>
        </p:txBody>
      </p:sp>
    </p:spTree>
    <p:extLst>
      <p:ext uri="{BB962C8B-B14F-4D97-AF65-F5344CB8AC3E}">
        <p14:creationId xmlns:p14="http://schemas.microsoft.com/office/powerpoint/2010/main" val="148546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5">
            <a:extLst>
              <a:ext uri="{FF2B5EF4-FFF2-40B4-BE49-F238E27FC236}">
                <a16:creationId xmlns:a16="http://schemas.microsoft.com/office/drawing/2014/main" id="{9D1B805C-07CF-42C6-B573-2EF49AACB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6865" y="1828800"/>
            <a:ext cx="7495592" cy="41910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3C0FD9-C1BC-4806-B19B-51B68CB9D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E8E6B987-1BE6-436F-96BC-4CD8D236A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/>
              <a:t>Step </a:t>
            </a:r>
            <a:r>
              <a:rPr lang="en-US" altLang="zh-TW" dirty="0"/>
              <a:t>5. Set standoffs on </a:t>
            </a:r>
            <a:r>
              <a:rPr lang="en-US" altLang="zh-TW" b="1" dirty="0" err="1"/>
              <a:t>jetbot</a:t>
            </a:r>
            <a:endParaRPr lang="zh-TW" altLang="en-US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FB78A97-7F3A-4EF4-BFD7-C06E47F26665}"/>
              </a:ext>
            </a:extLst>
          </p:cNvPr>
          <p:cNvSpPr txBox="1"/>
          <p:nvPr/>
        </p:nvSpPr>
        <p:spPr>
          <a:xfrm>
            <a:off x="7760305" y="279681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/>
              <a:t>Thin screw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63E60E4-EE17-4F07-8919-03ED8C8B5EE7}"/>
              </a:ext>
            </a:extLst>
          </p:cNvPr>
          <p:cNvSpPr txBox="1"/>
          <p:nvPr/>
        </p:nvSpPr>
        <p:spPr>
          <a:xfrm>
            <a:off x="5985164" y="5703562"/>
            <a:ext cx="514134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b="1" dirty="0"/>
              <a:t>5. Set standoffs on </a:t>
            </a:r>
            <a:r>
              <a:rPr lang="en-US" altLang="zh-TW" b="1" dirty="0" err="1"/>
              <a:t>jetbot</a:t>
            </a:r>
            <a:r>
              <a:rPr lang="en-US" altLang="zh-TW" b="1" dirty="0"/>
              <a:t> expansion board for assembling </a:t>
            </a:r>
            <a:r>
              <a:rPr lang="en-US" altLang="zh-TW" b="1" dirty="0" err="1"/>
              <a:t>jetson</a:t>
            </a:r>
            <a:r>
              <a:rPr lang="en-US" altLang="zh-TW" b="1" dirty="0"/>
              <a:t> </a:t>
            </a:r>
            <a:r>
              <a:rPr lang="en-US" altLang="zh-TW" b="1" dirty="0" err="1"/>
              <a:t>nano</a:t>
            </a:r>
            <a:r>
              <a:rPr lang="en-US" altLang="zh-TW" b="1" dirty="0"/>
              <a:t> developer kit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958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0F415B-91D9-42E7-9ED6-BEFC36B6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/>
              <a:t>Step </a:t>
            </a:r>
            <a:r>
              <a:rPr lang="en-US" altLang="zh-TW" dirty="0"/>
              <a:t>6. Assemble </a:t>
            </a:r>
            <a:r>
              <a:rPr lang="en-US" altLang="zh-TW" b="1" dirty="0" err="1"/>
              <a:t>Jetbot</a:t>
            </a:r>
            <a:r>
              <a:rPr lang="en-US" altLang="zh-TW" dirty="0"/>
              <a:t> expansion board</a:t>
            </a:r>
            <a:endParaRPr lang="zh-TW" altLang="en-US" dirty="0"/>
          </a:p>
        </p:txBody>
      </p:sp>
      <p:pic>
        <p:nvPicPr>
          <p:cNvPr id="5" name="圖片 5" descr="一張含有 桌, 船, 藍色, 顯示 的圖片&#10;&#10;描述是以非常高的可信度產生">
            <a:extLst>
              <a:ext uri="{FF2B5EF4-FFF2-40B4-BE49-F238E27FC236}">
                <a16:creationId xmlns:a16="http://schemas.microsoft.com/office/drawing/2014/main" id="{CB60E667-7178-44C6-B314-1EBE1466F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6938" y="1828800"/>
            <a:ext cx="7454305" cy="41910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D56C4C-16FD-4255-9B47-0E0AB904E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91A0927-37B6-4BEE-B8E3-F38282572320}"/>
              </a:ext>
            </a:extLst>
          </p:cNvPr>
          <p:cNvSpPr txBox="1"/>
          <p:nvPr/>
        </p:nvSpPr>
        <p:spPr>
          <a:xfrm>
            <a:off x="1809448" y="386119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/>
              <a:t>Thick screw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8171495-B87C-4EE1-8F58-93E761412E7F}"/>
              </a:ext>
            </a:extLst>
          </p:cNvPr>
          <p:cNvSpPr txBox="1"/>
          <p:nvPr/>
        </p:nvSpPr>
        <p:spPr>
          <a:xfrm>
            <a:off x="5994400" y="5445665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Antenna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6C51E9B-A94F-45B6-8F31-9C70B4FD4262}"/>
              </a:ext>
            </a:extLst>
          </p:cNvPr>
          <p:cNvSpPr txBox="1"/>
          <p:nvPr/>
        </p:nvSpPr>
        <p:spPr>
          <a:xfrm>
            <a:off x="737755" y="5485767"/>
            <a:ext cx="381489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b="1" dirty="0"/>
              <a:t>6. Assemble </a:t>
            </a:r>
            <a:r>
              <a:rPr lang="en-US" altLang="zh-TW" b="1" dirty="0" err="1"/>
              <a:t>Jetbot</a:t>
            </a:r>
            <a:r>
              <a:rPr lang="en-US" altLang="zh-TW" b="1" dirty="0"/>
              <a:t> expansion board, adjust place of antennas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106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5" descr="一張含有 藍色, 桌, 坐, 小 的圖片&#10;&#10;描述是以非常高的可信度產生">
            <a:extLst>
              <a:ext uri="{FF2B5EF4-FFF2-40B4-BE49-F238E27FC236}">
                <a16:creationId xmlns:a16="http://schemas.microsoft.com/office/drawing/2014/main" id="{B8AE790D-7482-46BA-99E3-2418C097E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2981" y="1998133"/>
            <a:ext cx="5591550" cy="41910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2E20451-22FC-4A16-9491-421AB8F19C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3761783-CA9D-4E17-9B56-CAB8CFCFE4B3}"/>
              </a:ext>
            </a:extLst>
          </p:cNvPr>
          <p:cNvSpPr/>
          <p:nvPr/>
        </p:nvSpPr>
        <p:spPr>
          <a:xfrm>
            <a:off x="5372705" y="3649133"/>
            <a:ext cx="914400" cy="914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0D3323A-7449-48C5-9A4C-7572E2E06BE8}"/>
              </a:ext>
            </a:extLst>
          </p:cNvPr>
          <p:cNvSpPr txBox="1"/>
          <p:nvPr/>
        </p:nvSpPr>
        <p:spPr>
          <a:xfrm>
            <a:off x="5459942" y="4560447"/>
            <a:ext cx="355358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b="1">
                <a:solidFill>
                  <a:srgbClr val="FF0000"/>
                </a:solidFill>
              </a:rPr>
              <a:t>Left to Left, Right to Right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3E71FE1-8C59-44F0-80A4-8D937962CD70}"/>
              </a:ext>
            </a:extLst>
          </p:cNvPr>
          <p:cNvSpPr txBox="1"/>
          <p:nvPr/>
        </p:nvSpPr>
        <p:spPr>
          <a:xfrm>
            <a:off x="1246910" y="5448926"/>
            <a:ext cx="571500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dirty="0"/>
              <a:t>Connect motors to </a:t>
            </a:r>
            <a:r>
              <a:rPr lang="en-US" altLang="zh-TW" dirty="0" err="1"/>
              <a:t>jetbot</a:t>
            </a:r>
            <a:r>
              <a:rPr lang="en-US" altLang="zh-TW" dirty="0"/>
              <a:t> expansion board, connect left motor to the left interface, and right to the right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960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FD7BDB-FCE3-402E-9154-22955900E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zh-TW" altLang="zh-TW" sz="3200" dirty="0">
                <a:ea typeface="+mj-lt"/>
                <a:cs typeface="+mj-lt"/>
              </a:rPr>
              <a:t>Step </a:t>
            </a:r>
            <a:r>
              <a:rPr lang="en-US" altLang="zh-TW" sz="3200" dirty="0">
                <a:ea typeface="+mj-lt"/>
                <a:cs typeface="+mj-lt"/>
              </a:rPr>
              <a:t>7</a:t>
            </a:r>
            <a:r>
              <a:rPr lang="zh-TW" altLang="zh-TW" sz="3200" dirty="0">
                <a:ea typeface="+mj-lt"/>
                <a:cs typeface="+mj-lt"/>
              </a:rPr>
              <a:t>: </a:t>
            </a:r>
            <a:r>
              <a:rPr lang="en-US" altLang="zh-TW" dirty="0"/>
              <a:t>Install battery</a:t>
            </a:r>
            <a:endParaRPr lang="zh-TW" altLang="en-US" dirty="0"/>
          </a:p>
        </p:txBody>
      </p:sp>
      <p:pic>
        <p:nvPicPr>
          <p:cNvPr id="5" name="圖片 5" descr="一張含有 桌, 室內, 電腦, 坐 的圖片&#10;&#10;描述是以非常高的可信度產生">
            <a:extLst>
              <a:ext uri="{FF2B5EF4-FFF2-40B4-BE49-F238E27FC236}">
                <a16:creationId xmlns:a16="http://schemas.microsoft.com/office/drawing/2014/main" id="{58775CC6-A3F1-448E-BCC3-0662E6D52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6441" y="1828800"/>
            <a:ext cx="5596441" cy="41910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ACE301-8B15-43FE-A76C-9A4F0784D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2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144766-4C8F-46BA-B29B-A3E4F126E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sz="3200" dirty="0">
                <a:ea typeface="+mj-lt"/>
                <a:cs typeface="+mj-lt"/>
              </a:rPr>
              <a:t>Step </a:t>
            </a:r>
            <a:r>
              <a:rPr lang="en-US" altLang="zh-TW" sz="3200" dirty="0">
                <a:ea typeface="+mj-lt"/>
                <a:cs typeface="+mj-lt"/>
              </a:rPr>
              <a:t>8</a:t>
            </a:r>
            <a:r>
              <a:rPr lang="zh-TW" altLang="zh-TW" sz="3200" dirty="0">
                <a:ea typeface="+mj-lt"/>
                <a:cs typeface="+mj-lt"/>
              </a:rPr>
              <a:t>: </a:t>
            </a:r>
            <a:r>
              <a:rPr lang="en-US" altLang="zh-TW" sz="3200" dirty="0"/>
              <a:t>Install universal wheel</a:t>
            </a:r>
            <a:endParaRPr lang="zh-TW" altLang="en-US" dirty="0"/>
          </a:p>
        </p:txBody>
      </p:sp>
      <p:pic>
        <p:nvPicPr>
          <p:cNvPr id="5" name="圖片 5">
            <a:extLst>
              <a:ext uri="{FF2B5EF4-FFF2-40B4-BE49-F238E27FC236}">
                <a16:creationId xmlns:a16="http://schemas.microsoft.com/office/drawing/2014/main" id="{3AE9187D-AC72-4787-9E9A-B80024F1C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6441" y="1828800"/>
            <a:ext cx="5596441" cy="41910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D9FE8F-94DE-4879-A292-FE9F9AAE9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14F7091-ECC0-4DA6-8054-C36C6D29FE38}"/>
              </a:ext>
            </a:extLst>
          </p:cNvPr>
          <p:cNvSpPr txBox="1"/>
          <p:nvPr/>
        </p:nvSpPr>
        <p:spPr>
          <a:xfrm>
            <a:off x="5652655" y="5373469"/>
            <a:ext cx="547385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b="1" dirty="0"/>
              <a:t>Turn out screws from Omni-direction wheels, then fixing the wheels to metal bottom board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911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144766-4C8F-46BA-B29B-A3E4F126E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altLang="zh-TW" dirty="0"/>
            </a:br>
            <a:r>
              <a:rPr lang="zh-TW" altLang="zh-TW" sz="3200" dirty="0">
                <a:ea typeface="+mj-lt"/>
                <a:cs typeface="+mj-lt"/>
              </a:rPr>
              <a:t>Step </a:t>
            </a:r>
            <a:r>
              <a:rPr lang="en-US" altLang="zh-TW" dirty="0"/>
              <a:t>9: Assemble metal box</a:t>
            </a:r>
            <a:endParaRPr lang="zh-TW" altLang="en-US" dirty="0"/>
          </a:p>
        </p:txBody>
      </p:sp>
      <p:pic>
        <p:nvPicPr>
          <p:cNvPr id="5" name="圖片 5" descr="一張含有 桌, 小, 坐, 電腦 的圖片&#10;&#10;描述是以非常高的可信度產生">
            <a:extLst>
              <a:ext uri="{FF2B5EF4-FFF2-40B4-BE49-F238E27FC236}">
                <a16:creationId xmlns:a16="http://schemas.microsoft.com/office/drawing/2014/main" id="{6F5F67BA-B02B-4D7A-9E06-7AF3C0412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6441" y="1828800"/>
            <a:ext cx="5596441" cy="41910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D9FE8F-94DE-4879-A292-FE9F9AAE9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5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144766-4C8F-46BA-B29B-A3E4F126E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3200" dirty="0">
                <a:ea typeface="+mj-lt"/>
                <a:cs typeface="+mj-lt"/>
              </a:rPr>
              <a:t>Step </a:t>
            </a:r>
            <a:r>
              <a:rPr lang="en-US" altLang="zh-TW" sz="3200" dirty="0">
                <a:ea typeface="+mj-lt"/>
                <a:cs typeface="+mj-lt"/>
              </a:rPr>
              <a:t>10: </a:t>
            </a:r>
            <a:r>
              <a:rPr lang="en-US" altLang="zh-TW" dirty="0"/>
              <a:t>Assemble wheels</a:t>
            </a:r>
            <a:endParaRPr lang="zh-TW" altLang="en-US" dirty="0"/>
          </a:p>
        </p:txBody>
      </p:sp>
      <p:pic>
        <p:nvPicPr>
          <p:cNvPr id="5" name="圖片 5" descr="一張含有 室內, 桌, 男人, 白色 的圖片&#10;&#10;描述是以非常高的可信度產生">
            <a:extLst>
              <a:ext uri="{FF2B5EF4-FFF2-40B4-BE49-F238E27FC236}">
                <a16:creationId xmlns:a16="http://schemas.microsoft.com/office/drawing/2014/main" id="{809AFB5B-8875-4AF2-B4D1-55B5A4DFA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6441" y="1828800"/>
            <a:ext cx="5596441" cy="41910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D9FE8F-94DE-4879-A292-FE9F9AAE9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52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144766-4C8F-46BA-B29B-A3E4F126E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sz="3200" dirty="0">
                <a:ea typeface="+mj-lt"/>
                <a:cs typeface="+mj-lt"/>
              </a:rPr>
              <a:t>Step </a:t>
            </a:r>
            <a:r>
              <a:rPr lang="en-US" altLang="zh-TW" sz="3200" dirty="0">
                <a:ea typeface="+mj-lt"/>
                <a:cs typeface="+mj-lt"/>
              </a:rPr>
              <a:t>11 : </a:t>
            </a:r>
            <a:r>
              <a:rPr lang="en-US" altLang="zh-TW" dirty="0"/>
              <a:t>Install camera</a:t>
            </a:r>
            <a:endParaRPr lang="zh-TW" altLang="en-US" dirty="0"/>
          </a:p>
        </p:txBody>
      </p:sp>
      <p:pic>
        <p:nvPicPr>
          <p:cNvPr id="5" name="圖片 5" descr="一張含有 玩具, 桌, 蛋糕, 藍色 的圖片&#10;&#10;描述是以非常高的可信度產生">
            <a:extLst>
              <a:ext uri="{FF2B5EF4-FFF2-40B4-BE49-F238E27FC236}">
                <a16:creationId xmlns:a16="http://schemas.microsoft.com/office/drawing/2014/main" id="{3793BF09-FD87-403D-B634-65B6E4846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6441" y="1828800"/>
            <a:ext cx="5596441" cy="41910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D9FE8F-94DE-4879-A292-FE9F9AAE9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4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E64F76F-8543-42EA-9FAB-57EBA18A8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29100" y="2350862"/>
            <a:ext cx="4191000" cy="3146875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63A8E0-623A-4B82-9B25-FA355997C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3DC22D-6378-473B-97DD-52A3B0A2DCF6}"/>
              </a:ext>
            </a:extLst>
          </p:cNvPr>
          <p:cNvSpPr/>
          <p:nvPr/>
        </p:nvSpPr>
        <p:spPr>
          <a:xfrm>
            <a:off x="6168736" y="4208319"/>
            <a:ext cx="689264" cy="3636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CAA62A8-1C37-4391-A7F0-EA763CFECF49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 flipV="1">
            <a:off x="4104408" y="3704360"/>
            <a:ext cx="2064328" cy="685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080BA5-6654-4D31-8897-09D61356E049}"/>
              </a:ext>
            </a:extLst>
          </p:cNvPr>
          <p:cNvSpPr txBox="1"/>
          <p:nvPr/>
        </p:nvSpPr>
        <p:spPr>
          <a:xfrm>
            <a:off x="831273" y="3242695"/>
            <a:ext cx="327313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l"/>
            <a:r>
              <a:rPr lang="en-US" altLang="zh-TW" dirty="0"/>
              <a:t>1.Pull it up</a:t>
            </a:r>
          </a:p>
          <a:p>
            <a:r>
              <a:rPr lang="en-US" altLang="zh-TW" dirty="0"/>
              <a:t>2.Tuck the Camera Cable into the slot.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547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144766-4C8F-46BA-B29B-A3E4F126E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3200" dirty="0">
                <a:ea typeface="+mj-lt"/>
                <a:cs typeface="+mj-lt"/>
              </a:rPr>
              <a:t>Step </a:t>
            </a:r>
            <a:r>
              <a:rPr lang="en-US" altLang="zh-TW" sz="3200" dirty="0">
                <a:ea typeface="+mj-lt"/>
                <a:cs typeface="+mj-lt"/>
              </a:rPr>
              <a:t>11:  </a:t>
            </a:r>
            <a:r>
              <a:rPr lang="en-US" altLang="zh-TW" dirty="0"/>
              <a:t>Assemble wireless-AC 8265</a:t>
            </a:r>
            <a:endParaRPr lang="zh-TW" altLang="en-US" dirty="0"/>
          </a:p>
        </p:txBody>
      </p:sp>
      <p:pic>
        <p:nvPicPr>
          <p:cNvPr id="5" name="圖片 5" descr="一張含有 電子用品, 桌, 藍色, 玩具 的圖片&#10;&#10;描述是以非常高的可信度產生">
            <a:extLst>
              <a:ext uri="{FF2B5EF4-FFF2-40B4-BE49-F238E27FC236}">
                <a16:creationId xmlns:a16="http://schemas.microsoft.com/office/drawing/2014/main" id="{26EC6DC9-6040-4A2D-BD20-9FF5C9585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6441" y="1828800"/>
            <a:ext cx="5596441" cy="41910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D9FE8F-94DE-4879-A292-FE9F9AAE9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95BE581-3B60-4B07-A422-7A55A127904A}"/>
              </a:ext>
            </a:extLst>
          </p:cNvPr>
          <p:cNvSpPr txBox="1"/>
          <p:nvPr/>
        </p:nvSpPr>
        <p:spPr>
          <a:xfrm>
            <a:off x="831273" y="3519694"/>
            <a:ext cx="32731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l"/>
            <a:r>
              <a:rPr lang="en-US" altLang="zh-TW" dirty="0"/>
              <a:t>Detail on next slide.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831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8CE332-0CB4-4AD2-981E-BDBBA2E0C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DB79B3-8D46-4E70-8E65-14C41C905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1. Hardware</a:t>
            </a:r>
          </a:p>
          <a:p>
            <a:r>
              <a:rPr lang="en-US" altLang="zh-TW" dirty="0"/>
              <a:t>2. Software</a:t>
            </a:r>
          </a:p>
          <a:p>
            <a:r>
              <a:rPr lang="en-US" altLang="zh-TW" dirty="0"/>
              <a:t>3. Test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A08A03-5337-46FD-B6B6-F3A14B1E0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5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0F2AA5-6DBA-4C3D-93A5-1EE2CCE8C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2DA2B45-F0B0-4557-B0F4-295100B9C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1615" y="2139168"/>
            <a:ext cx="3714996" cy="27894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CD8EFE1-F03B-40E9-8415-4B4D8ECCD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12153" y="2139169"/>
            <a:ext cx="3714996" cy="278946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9F3ADA6-1EC7-4252-8438-4D047E460592}"/>
              </a:ext>
            </a:extLst>
          </p:cNvPr>
          <p:cNvSpPr txBox="1"/>
          <p:nvPr/>
        </p:nvSpPr>
        <p:spPr>
          <a:xfrm>
            <a:off x="1065488" y="4606567"/>
            <a:ext cx="1916703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b="1" dirty="0"/>
              <a:t>1. Turn out screws both side</a:t>
            </a:r>
            <a:endParaRPr lang="zh-TW" altLang="en-US" b="1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B9BEB10C-B6A9-434B-922C-F157B523E951}"/>
              </a:ext>
            </a:extLst>
          </p:cNvPr>
          <p:cNvCxnSpPr/>
          <p:nvPr/>
        </p:nvCxnSpPr>
        <p:spPr>
          <a:xfrm flipV="1">
            <a:off x="2982191" y="4343400"/>
            <a:ext cx="924791" cy="7248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11FF6D5-C138-4AD0-959E-4F69BE6039C3}"/>
              </a:ext>
            </a:extLst>
          </p:cNvPr>
          <p:cNvCxnSpPr>
            <a:cxnSpLocks/>
          </p:cNvCxnSpPr>
          <p:nvPr/>
        </p:nvCxnSpPr>
        <p:spPr>
          <a:xfrm flipV="1">
            <a:off x="2982191" y="4745066"/>
            <a:ext cx="4540827" cy="3231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9EC7DD7-DC9C-4FC3-AAB2-4581DE6CA45A}"/>
              </a:ext>
            </a:extLst>
          </p:cNvPr>
          <p:cNvSpPr txBox="1"/>
          <p:nvPr/>
        </p:nvSpPr>
        <p:spPr>
          <a:xfrm>
            <a:off x="9053946" y="1928268"/>
            <a:ext cx="191670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b="1" dirty="0"/>
              <a:t>2. Hold it open</a:t>
            </a:r>
            <a:endParaRPr lang="zh-TW" altLang="en-US" b="1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13558C9-F2C8-4E8B-A654-F9394D0816C8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6982692" y="2297600"/>
            <a:ext cx="3029606" cy="18671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BABE5C9-041C-4776-A377-6983FDD41EA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831772" y="2297600"/>
            <a:ext cx="5180526" cy="16754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B23D9A08-EB15-49AE-A903-D49CE82B3AE9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2346494" y="3135322"/>
            <a:ext cx="1526928" cy="8856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1E819F5-F766-4761-96B8-C35EC75AAA7E}"/>
              </a:ext>
            </a:extLst>
          </p:cNvPr>
          <p:cNvSpPr txBox="1"/>
          <p:nvPr/>
        </p:nvSpPr>
        <p:spPr>
          <a:xfrm>
            <a:off x="429791" y="3836299"/>
            <a:ext cx="191670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b="1" dirty="0"/>
              <a:t>3.Pull it out</a:t>
            </a:r>
            <a:endParaRPr lang="zh-TW" altLang="en-US" b="1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B970E83-726C-4D11-A195-6D4160523E4E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8218362" y="3626066"/>
            <a:ext cx="1256683" cy="10926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8D68BD0-D5FF-4A41-8906-83103CAB8E6F}"/>
              </a:ext>
            </a:extLst>
          </p:cNvPr>
          <p:cNvSpPr txBox="1"/>
          <p:nvPr/>
        </p:nvSpPr>
        <p:spPr>
          <a:xfrm>
            <a:off x="9475045" y="4534062"/>
            <a:ext cx="191670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b="1" dirty="0"/>
              <a:t>3.Pull it out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92888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144766-4C8F-46BA-B29B-A3E4F126E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13: Connect antennas</a:t>
            </a:r>
            <a:endParaRPr lang="zh-TW" altLang="en-US" dirty="0"/>
          </a:p>
        </p:txBody>
      </p:sp>
      <p:pic>
        <p:nvPicPr>
          <p:cNvPr id="5" name="圖片 5" descr="一張含有 坐, 桌, 小, 時鐘 的圖片&#10;&#10;描述是以非常高的可信度產生">
            <a:extLst>
              <a:ext uri="{FF2B5EF4-FFF2-40B4-BE49-F238E27FC236}">
                <a16:creationId xmlns:a16="http://schemas.microsoft.com/office/drawing/2014/main" id="{FFA0808F-7A66-4E8A-A4FF-7001C40B8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6441" y="1828800"/>
            <a:ext cx="5596441" cy="41910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D9FE8F-94DE-4879-A292-FE9F9AAE9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4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144766-4C8F-46BA-B29B-A3E4F126E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14: connect the 8PIN cable</a:t>
            </a:r>
            <a:endParaRPr lang="zh-TW" altLang="en-US" dirty="0"/>
          </a:p>
        </p:txBody>
      </p:sp>
      <p:pic>
        <p:nvPicPr>
          <p:cNvPr id="5" name="圖片 5" descr="一張含有 滑雪 的圖片&#10;&#10;描述是以非常高的可信度產生">
            <a:extLst>
              <a:ext uri="{FF2B5EF4-FFF2-40B4-BE49-F238E27FC236}">
                <a16:creationId xmlns:a16="http://schemas.microsoft.com/office/drawing/2014/main" id="{AF2CA1D7-4471-49AA-972A-DD536605F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6805" y="1967300"/>
            <a:ext cx="5596441" cy="41910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D9FE8F-94DE-4879-A292-FE9F9AAE9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86A801C-E091-49D9-B12D-C263D9DB13A1}"/>
              </a:ext>
            </a:extLst>
          </p:cNvPr>
          <p:cNvSpPr txBox="1"/>
          <p:nvPr/>
        </p:nvSpPr>
        <p:spPr>
          <a:xfrm>
            <a:off x="1416963" y="5347756"/>
            <a:ext cx="327313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l"/>
            <a:r>
              <a:rPr lang="en-US" altLang="zh-TW" dirty="0">
                <a:solidFill>
                  <a:srgbClr val="FF0000"/>
                </a:solidFill>
              </a:rPr>
              <a:t>Please be careful on the order!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2E34BA4-71ED-4EE2-A4F2-DB06E39AE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88443" y="2514682"/>
            <a:ext cx="3087050" cy="231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9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76DB41F4-30F4-4986-AEFC-E479F48B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Software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C87361-8C71-42E4-8AC2-7FB4E39238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E611-3AB2-41A3-A15E-1694C8C55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AI Kit(OS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test reference)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C8E8F-E28F-4628-B1D8-889BFB3B8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3"/>
              </a:rPr>
              <a:t>JetBot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AIKit</a:t>
            </a:r>
            <a:r>
              <a:rPr lang="en-US" dirty="0">
                <a:hlinkClick r:id="rId3"/>
              </a:rPr>
              <a:t> </a:t>
            </a:r>
            <a:endParaRPr lang="en-US" altLang="zh-TW" dirty="0"/>
          </a:p>
          <a:p>
            <a:r>
              <a:rPr lang="en-US" altLang="zh-TW" dirty="0"/>
              <a:t>Please download</a:t>
            </a:r>
            <a:r>
              <a:rPr lang="zh-TW" altLang="en-US" dirty="0"/>
              <a:t> </a:t>
            </a:r>
            <a:r>
              <a:rPr lang="en-US" altLang="zh-TW" dirty="0"/>
              <a:t>OS </a:t>
            </a:r>
            <a:r>
              <a:rPr lang="en-US" altLang="zh-TW" dirty="0">
                <a:hlinkClick r:id="rId4"/>
              </a:rPr>
              <a:t>image</a:t>
            </a:r>
            <a:r>
              <a:rPr lang="en-US" altLang="zh-TW" dirty="0"/>
              <a:t> here.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25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C81DF-0601-4F34-8B97-2EB12519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Setup for </a:t>
            </a:r>
            <a:r>
              <a:rPr lang="en-US" dirty="0" err="1"/>
              <a:t>JetBot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1DBA5-7538-4784-BFAB-59BCBB6F8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Step 1 - Flash </a:t>
            </a:r>
            <a:r>
              <a:rPr lang="en-US" b="1" dirty="0" err="1"/>
              <a:t>JetBot</a:t>
            </a:r>
            <a:r>
              <a:rPr lang="en-US" b="1" dirty="0"/>
              <a:t> image onto SD card</a:t>
            </a:r>
          </a:p>
          <a:p>
            <a:pPr lvl="1"/>
            <a:r>
              <a:rPr lang="en-US" dirty="0"/>
              <a:t>Download the expandable </a:t>
            </a:r>
            <a:r>
              <a:rPr lang="en-US" dirty="0" err="1"/>
              <a:t>JetBot</a:t>
            </a:r>
            <a:r>
              <a:rPr lang="en-US" dirty="0"/>
              <a:t> SD card image </a:t>
            </a:r>
            <a:r>
              <a:rPr lang="en-US" dirty="0">
                <a:hlinkClick r:id="rId2"/>
              </a:rPr>
              <a:t>jetbot_image_v0p</a:t>
            </a:r>
            <a:r>
              <a:rPr lang="en-US" altLang="zh-TW" dirty="0">
                <a:hlinkClick r:id="rId2"/>
              </a:rPr>
              <a:t>3</a:t>
            </a:r>
            <a:r>
              <a:rPr lang="en-US" dirty="0">
                <a:hlinkClick r:id="rId2"/>
              </a:rPr>
              <a:t>p</a:t>
            </a:r>
            <a:r>
              <a:rPr lang="en-US" altLang="zh-TW" dirty="0">
                <a:hlinkClick r:id="rId2"/>
              </a:rPr>
              <a:t>2</a:t>
            </a:r>
            <a:r>
              <a:rPr lang="en-US" dirty="0">
                <a:hlinkClick r:id="rId2"/>
              </a:rPr>
              <a:t>.zip</a:t>
            </a:r>
            <a:endParaRPr lang="en-US" dirty="0"/>
          </a:p>
          <a:p>
            <a:pPr lvl="1"/>
            <a:r>
              <a:rPr lang="en-US" dirty="0"/>
              <a:t>The above expandable image should work on any SD card greater than or equal to 32GB. If you run into issues please try the archived </a:t>
            </a:r>
            <a:r>
              <a:rPr lang="en-US" dirty="0">
                <a:hlinkClick r:id="rId3"/>
              </a:rPr>
              <a:t>63GB</a:t>
            </a:r>
            <a:r>
              <a:rPr lang="en-US" dirty="0"/>
              <a:t> images.</a:t>
            </a:r>
          </a:p>
          <a:p>
            <a:r>
              <a:rPr lang="en-US" dirty="0"/>
              <a:t>Insert an SD card into your desktop machine</a:t>
            </a:r>
          </a:p>
          <a:p>
            <a:r>
              <a:rPr lang="en-US" dirty="0"/>
              <a:t>Using </a:t>
            </a:r>
            <a:r>
              <a:rPr lang="en-US" dirty="0">
                <a:hlinkClick r:id="rId4"/>
              </a:rPr>
              <a:t>Etcher</a:t>
            </a:r>
            <a:r>
              <a:rPr lang="en-US" dirty="0"/>
              <a:t>, select the </a:t>
            </a:r>
            <a:r>
              <a:rPr lang="en-US" dirty="0">
                <a:solidFill>
                  <a:srgbClr val="00B050"/>
                </a:solidFill>
              </a:rPr>
              <a:t>jetbot_image_v0p3p2.zip </a:t>
            </a:r>
            <a:r>
              <a:rPr lang="en-US" dirty="0"/>
              <a:t>image and flash it onto the SD card</a:t>
            </a:r>
          </a:p>
          <a:p>
            <a:r>
              <a:rPr lang="en-US" dirty="0"/>
              <a:t>Remove the SD card from your desktop machine</a:t>
            </a:r>
          </a:p>
        </p:txBody>
      </p:sp>
    </p:spTree>
    <p:extLst>
      <p:ext uri="{BB962C8B-B14F-4D97-AF65-F5344CB8AC3E}">
        <p14:creationId xmlns:p14="http://schemas.microsoft.com/office/powerpoint/2010/main" val="315322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06F62-B54B-4B5E-8C9E-E302D165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Software Setup for </a:t>
            </a:r>
            <a:r>
              <a:rPr lang="en-US" altLang="zh-TW" dirty="0" err="1"/>
              <a:t>JetBot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778BC6-0BFE-40C2-BF33-23DCD332A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Step 2. Startup Jetson Nano Developer Kit</a:t>
            </a:r>
            <a:endParaRPr lang="en-US" altLang="zh-TW" dirty="0"/>
          </a:p>
          <a:p>
            <a:r>
              <a:rPr lang="en-US" altLang="zh-TW" dirty="0"/>
              <a:t>Connect HDMI display, keyboard and Mouse to Jetson Nano Developer Kit.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000877-C096-4C37-AC0D-603F0C9F6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2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F41B9D-F515-4D09-8A43-19957F81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Software Setup for </a:t>
            </a:r>
            <a:r>
              <a:rPr lang="en-US" altLang="zh-TW" dirty="0" err="1"/>
              <a:t>JetBot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4DD61-E421-4375-A8CA-5EAC1EB21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Step 3. Connect </a:t>
            </a:r>
            <a:r>
              <a:rPr lang="en-US" altLang="zh-TW" b="1" dirty="0" err="1"/>
              <a:t>Jetbot</a:t>
            </a:r>
            <a:r>
              <a:rPr lang="en-US" altLang="zh-TW" b="1" dirty="0"/>
              <a:t> to WIFI</a:t>
            </a:r>
          </a:p>
          <a:p>
            <a:r>
              <a:rPr lang="en-US" altLang="zh-TW" dirty="0"/>
              <a:t>All the examples use WIFI, we need to connect </a:t>
            </a:r>
            <a:r>
              <a:rPr lang="en-US" altLang="zh-TW" dirty="0" err="1"/>
              <a:t>JetBot</a:t>
            </a:r>
            <a:r>
              <a:rPr lang="en-US" altLang="zh-TW" dirty="0"/>
              <a:t> to WIFI firstly.</a:t>
            </a:r>
          </a:p>
          <a:p>
            <a:pPr lvl="1"/>
            <a:r>
              <a:rPr lang="en-US" altLang="zh-TW" dirty="0">
                <a:solidFill>
                  <a:srgbClr val="252525"/>
                </a:solidFill>
                <a:latin typeface="Segoe UI" panose="020B0502040204020203" pitchFamily="34" charset="0"/>
              </a:rPr>
              <a:t>Start Jetson </a:t>
            </a:r>
            <a:r>
              <a:rPr lang="en-US" altLang="zh-TW" dirty="0" err="1">
                <a:solidFill>
                  <a:srgbClr val="252525"/>
                </a:solidFill>
                <a:latin typeface="Segoe UI" panose="020B0502040204020203" pitchFamily="34" charset="0"/>
              </a:rPr>
              <a:t>nano</a:t>
            </a:r>
            <a:r>
              <a:rPr lang="en-US" altLang="zh-TW" dirty="0">
                <a:solidFill>
                  <a:srgbClr val="252525"/>
                </a:solidFill>
                <a:latin typeface="Segoe UI" panose="020B0502040204020203" pitchFamily="34" charset="0"/>
              </a:rPr>
              <a:t> Developer Kit, default user name and password of </a:t>
            </a:r>
            <a:r>
              <a:rPr lang="en-US" altLang="zh-TW" dirty="0" err="1">
                <a:solidFill>
                  <a:srgbClr val="252525"/>
                </a:solidFill>
                <a:latin typeface="Segoe UI" panose="020B0502040204020203" pitchFamily="34" charset="0"/>
              </a:rPr>
              <a:t>Jetbot</a:t>
            </a:r>
            <a:r>
              <a:rPr lang="en-US" altLang="zh-TW" dirty="0">
                <a:solidFill>
                  <a:srgbClr val="252525"/>
                </a:solidFill>
                <a:latin typeface="Segoe UI" panose="020B0502040204020203" pitchFamily="34" charset="0"/>
              </a:rPr>
              <a:t> are both </a:t>
            </a:r>
            <a:r>
              <a:rPr lang="en-US" altLang="zh-TW" b="1" dirty="0" err="1">
                <a:solidFill>
                  <a:srgbClr val="252525"/>
                </a:solidFill>
                <a:latin typeface="Segoe UI" panose="020B0502040204020203" pitchFamily="34" charset="0"/>
              </a:rPr>
              <a:t>jetbot</a:t>
            </a:r>
            <a:endParaRPr lang="en-US" altLang="zh-TW" dirty="0">
              <a:solidFill>
                <a:srgbClr val="252525"/>
              </a:solidFill>
              <a:latin typeface="Segoe UI" panose="020B0502040204020203" pitchFamily="34" charset="0"/>
            </a:endParaRPr>
          </a:p>
          <a:p>
            <a:pPr lvl="1"/>
            <a:r>
              <a:rPr lang="en-US" altLang="zh-TW" dirty="0">
                <a:solidFill>
                  <a:srgbClr val="252525"/>
                </a:solidFill>
                <a:latin typeface="Segoe UI" panose="020B0502040204020203" pitchFamily="34" charset="0"/>
              </a:rPr>
              <a:t>Click Network icon on top-right of Desktop and connect WIFI</a:t>
            </a:r>
          </a:p>
          <a:p>
            <a:pPr lvl="1"/>
            <a:r>
              <a:rPr lang="en-US" altLang="zh-TW" dirty="0">
                <a:solidFill>
                  <a:srgbClr val="252525"/>
                </a:solidFill>
                <a:latin typeface="Segoe UI" panose="020B0502040204020203" pitchFamily="34" charset="0"/>
              </a:rPr>
              <a:t>Power off. Then assemble </a:t>
            </a:r>
            <a:r>
              <a:rPr lang="en-US" altLang="zh-TW" dirty="0" err="1">
                <a:solidFill>
                  <a:srgbClr val="252525"/>
                </a:solidFill>
                <a:latin typeface="Segoe UI" panose="020B0502040204020203" pitchFamily="34" charset="0"/>
              </a:rPr>
              <a:t>Jetbot</a:t>
            </a:r>
            <a:endParaRPr lang="en-US" altLang="zh-TW" dirty="0">
              <a:solidFill>
                <a:srgbClr val="252525"/>
              </a:solidFill>
              <a:latin typeface="Segoe UI" panose="020B0502040204020203" pitchFamily="34" charset="0"/>
            </a:endParaRPr>
          </a:p>
          <a:p>
            <a:pPr lvl="1"/>
            <a:r>
              <a:rPr lang="en-US" altLang="zh-TW" dirty="0">
                <a:solidFill>
                  <a:srgbClr val="252525"/>
                </a:solidFill>
                <a:latin typeface="Segoe UI" panose="020B0502040204020203" pitchFamily="34" charset="0"/>
              </a:rPr>
              <a:t>Start Jetson </a:t>
            </a:r>
            <a:r>
              <a:rPr lang="en-US" altLang="zh-TW" dirty="0" err="1">
                <a:solidFill>
                  <a:srgbClr val="252525"/>
                </a:solidFill>
                <a:latin typeface="Segoe UI" panose="020B0502040204020203" pitchFamily="34" charset="0"/>
              </a:rPr>
              <a:t>nano</a:t>
            </a:r>
            <a:r>
              <a:rPr lang="en-US" altLang="zh-TW" dirty="0">
                <a:solidFill>
                  <a:srgbClr val="252525"/>
                </a:solidFill>
                <a:latin typeface="Segoe UI" panose="020B0502040204020203" pitchFamily="34" charset="0"/>
              </a:rPr>
              <a:t> again. After booting, Ubuntu will auto-connect WIFI, IP address is also displayed on OLED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1C845B-31BD-4E1F-BA77-7B4D2EBEC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053" name="Picture 5" descr="https://scontent-hkg4-1.xx.fbcdn.net/v/t1.15752-9/95048460_2594183467536410_7509950097459773440_n.jpg?_nc_cat=109&amp;_nc_sid=b96e70&amp;_nc_oc=AQl8X8n8UFJ9ZhdbbSyP7WQxLhEAEKXOvUHXiFwsakBVzkZcf0YkmXS9XYV_J0Od0kw&amp;_nc_ht=scontent-hkg4-1.xx&amp;oh=4930290c98e013145fe3a3a7244c9e02&amp;oe=5ED3E5AE">
            <a:extLst>
              <a:ext uri="{FF2B5EF4-FFF2-40B4-BE49-F238E27FC236}">
                <a16:creationId xmlns:a16="http://schemas.microsoft.com/office/drawing/2014/main" id="{F5AE70C7-4C4A-46E2-8375-1E180F0CD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569149"/>
            <a:ext cx="4672445" cy="350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47CB6E3-FDA3-45A3-8B8B-7E8C61F97587}"/>
              </a:ext>
            </a:extLst>
          </p:cNvPr>
          <p:cNvSpPr txBox="1"/>
          <p:nvPr/>
        </p:nvSpPr>
        <p:spPr>
          <a:xfrm>
            <a:off x="3792682" y="5987534"/>
            <a:ext cx="238990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l"/>
            <a:r>
              <a:rPr lang="en-US" altLang="zh-TW" b="1" dirty="0" err="1"/>
              <a:t>Jetbot</a:t>
            </a:r>
            <a:r>
              <a:rPr lang="en-US" altLang="zh-TW" dirty="0"/>
              <a:t> screen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360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34ECF0-DE54-44E8-A764-683FC16C5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Software Setup for </a:t>
            </a:r>
            <a:r>
              <a:rPr lang="en-US" altLang="zh-TW" dirty="0" err="1"/>
              <a:t>JetBot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73D63C-2B9A-4964-BEF7-412E92D73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Step 4. Access </a:t>
            </a:r>
            <a:r>
              <a:rPr lang="en-US" altLang="zh-TW" b="1" dirty="0" err="1"/>
              <a:t>JetBot</a:t>
            </a:r>
            <a:r>
              <a:rPr lang="en-US" altLang="zh-TW" b="1" dirty="0"/>
              <a:t> via Web</a:t>
            </a:r>
          </a:p>
          <a:p>
            <a:pPr lvl="1"/>
            <a:r>
              <a:rPr lang="en-US" altLang="zh-TW" dirty="0"/>
              <a:t>After networking. You can remove peripherals and power adapter.</a:t>
            </a:r>
          </a:p>
          <a:p>
            <a:pPr lvl="1"/>
            <a:r>
              <a:rPr lang="en-US" altLang="zh-TW" dirty="0"/>
              <a:t>Turn Power switch of </a:t>
            </a:r>
            <a:r>
              <a:rPr lang="en-US" altLang="zh-TW" dirty="0" err="1"/>
              <a:t>Jetbot</a:t>
            </a:r>
            <a:r>
              <a:rPr lang="en-US" altLang="zh-TW" dirty="0"/>
              <a:t> into On</a:t>
            </a:r>
          </a:p>
          <a:p>
            <a:pPr lvl="1"/>
            <a:r>
              <a:rPr lang="en-US" altLang="zh-TW" dirty="0"/>
              <a:t>After booting, IP address of OLED can be displayed on OLED</a:t>
            </a:r>
          </a:p>
          <a:p>
            <a:pPr lvl="1"/>
            <a:r>
              <a:rPr lang="en-US" altLang="zh-TW" dirty="0"/>
              <a:t>Navigate to http://&lt;jetbot_ip_address&gt;:8888 from your desktop's web browser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831A11-B64B-4523-8924-FADBC96BB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1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31270C-A3D9-4476-A1B2-ADE17475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Software Setup for </a:t>
            </a:r>
            <a:r>
              <a:rPr lang="en-US" altLang="zh-TW" dirty="0" err="1"/>
              <a:t>JetBot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97F4C1-62FB-4AE5-9BC0-A7D6F1C96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Step 5. Install the latest software</a:t>
            </a:r>
          </a:p>
          <a:p>
            <a:r>
              <a:rPr lang="en-US" altLang="zh-TW" dirty="0"/>
              <a:t>The </a:t>
            </a:r>
            <a:r>
              <a:rPr lang="en-US" altLang="zh-TW" dirty="0" err="1"/>
              <a:t>JetBot</a:t>
            </a:r>
            <a:r>
              <a:rPr lang="en-US" altLang="zh-TW" dirty="0"/>
              <a:t> GitHub repository may contain software that is newer than that pre-installed on the SD card image. To install the latest software:</a:t>
            </a:r>
          </a:p>
          <a:p>
            <a:pPr lvl="1"/>
            <a:r>
              <a:rPr lang="en-US" altLang="zh-TW" dirty="0"/>
              <a:t>Access </a:t>
            </a:r>
            <a:r>
              <a:rPr lang="en-US" altLang="zh-TW" dirty="0" err="1"/>
              <a:t>Jetbot</a:t>
            </a:r>
            <a:r>
              <a:rPr lang="en-US" altLang="zh-TW" dirty="0"/>
              <a:t> by going to http://&lt;jetbot_ip_address&gt;:8888</a:t>
            </a:r>
          </a:p>
          <a:p>
            <a:pPr lvl="1"/>
            <a:r>
              <a:rPr lang="en-US" altLang="zh-TW" dirty="0"/>
              <a:t>Launch a new terminal. Default user name and password are both </a:t>
            </a:r>
            <a:r>
              <a:rPr lang="en-US" altLang="zh-TW" b="1" dirty="0" err="1"/>
              <a:t>jetbot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BDB8E7-04F4-4ABC-8B90-EA7EE0F5B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60C661-FAB5-4B5A-B3E1-63FFC5B5C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205" y="3997036"/>
            <a:ext cx="4975589" cy="155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3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E09B345-7737-4C5B-A55C-DAAFCFE47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Hardware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4E6860-63F7-42B6-9FCA-F31F8E1F4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2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FA5A58-056F-4980-AE8C-2EB3B1300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Software Setup for </a:t>
            </a:r>
            <a:r>
              <a:rPr lang="en-US" altLang="zh-TW" dirty="0" err="1"/>
              <a:t>JetBot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04EFA-B5FD-4D34-9936-6FC565149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811" y="1828800"/>
            <a:ext cx="9603701" cy="4191000"/>
          </a:xfrm>
        </p:spPr>
        <p:txBody>
          <a:bodyPr/>
          <a:lstStyle/>
          <a:p>
            <a:r>
              <a:rPr lang="en-US" altLang="zh-TW" b="1" dirty="0"/>
              <a:t>Step 6. Configure power mode</a:t>
            </a:r>
          </a:p>
          <a:p>
            <a:r>
              <a:rPr lang="en-US" altLang="zh-TW" dirty="0"/>
              <a:t>To ensure that the Jetson Nano doesn't draw more current than the battery pack can supply, place the Jetson Nano in 5W mode by calling the following command</a:t>
            </a:r>
          </a:p>
          <a:p>
            <a:r>
              <a:rPr lang="en-US" altLang="zh-TW" dirty="0" err="1"/>
              <a:t>ou</a:t>
            </a:r>
            <a:r>
              <a:rPr lang="en-US" altLang="zh-TW" dirty="0"/>
              <a:t> need to launch a new Terminal and enter following commands to select 5W power mode</a:t>
            </a:r>
          </a:p>
          <a:p>
            <a:endParaRPr lang="en-US" altLang="zh-TW" dirty="0"/>
          </a:p>
          <a:p>
            <a:r>
              <a:rPr lang="en-US" altLang="zh-TW" dirty="0"/>
              <a:t>Check if mode is correct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7CA25D-AE03-4C3C-A061-6E38E166D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EAA5A61-50F2-4179-A6D1-135C6CC2B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2537"/>
            <a:ext cx="256464" cy="325074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4761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823F722-AA20-41FA-9443-093EABD4B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6844" y="4262642"/>
            <a:ext cx="7886701" cy="369332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sudo nvpmodel -m1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9F9BB870-E671-4341-9621-94B41087F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6844" y="5239388"/>
            <a:ext cx="2454518" cy="369332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sudo nvpmodel -q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17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858178-5328-4BFC-90F9-55BAFB948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After install successfully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03B2D4-EFC3-488D-9470-0FEF4E856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26" name="Picture 2" descr="https://scontent-hkg4-1.xx.fbcdn.net/v/t1.15752-9/96115037_266772407695942_7539424426492690432_n.png?_nc_cat=111&amp;_nc_sid=b96e70&amp;_nc_oc=AQkcFBRKG4mtBYdZTsqcFUZ_5Pxai-t9kviBfQM1RtnQmrCI2Ketjrb0E-87XqnWgpQ&amp;_nc_ht=scontent-hkg4-1.xx&amp;oh=4fc7a639cbf8d74481e4a3fd7bc9a3e5&amp;oe=5ED5D81F">
            <a:extLst>
              <a:ext uri="{FF2B5EF4-FFF2-40B4-BE49-F238E27FC236}">
                <a16:creationId xmlns:a16="http://schemas.microsoft.com/office/drawing/2014/main" id="{2DB4FB35-8A5A-484B-A4DA-BF325DA3D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25" y="1828800"/>
            <a:ext cx="8461664" cy="475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24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76DB41F4-30F4-4986-AEFC-E479F48B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C87361-8C71-42E4-8AC2-7FB4E39238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5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CF2A1A5-DF71-41BC-B825-FA4FA799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 for </a:t>
            </a:r>
            <a:r>
              <a:rPr lang="en-US" altLang="zh-TW" dirty="0" err="1"/>
              <a:t>JetBot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7BAF737-5A9C-46B5-98A2-344FA7CDE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Access </a:t>
            </a:r>
            <a:r>
              <a:rPr lang="en-US" altLang="zh-TW" dirty="0" err="1"/>
              <a:t>jetbot</a:t>
            </a:r>
            <a:r>
              <a:rPr lang="en-US" altLang="zh-TW" dirty="0"/>
              <a:t> by going to </a:t>
            </a:r>
            <a:r>
              <a:rPr lang="en-US" altLang="zh-TW" b="1" dirty="0"/>
              <a:t>http://&lt;jetbot_ip_address&gt;:8888</a:t>
            </a:r>
            <a:r>
              <a:rPr lang="en-US" altLang="zh-TW" dirty="0"/>
              <a:t>, navigate to </a:t>
            </a:r>
            <a:r>
              <a:rPr lang="en-US" altLang="zh-TW" b="1" dirty="0"/>
              <a:t>~/Notebooks/</a:t>
            </a:r>
            <a:r>
              <a:rPr lang="en-US" altLang="zh-TW" b="1" dirty="0" err="1"/>
              <a:t>basic_motion</a:t>
            </a:r>
            <a:r>
              <a:rPr lang="en-US" altLang="zh-TW" b="1" dirty="0"/>
              <a:t>/</a:t>
            </a:r>
          </a:p>
          <a:p>
            <a:endParaRPr lang="en-US" altLang="zh-TW" dirty="0"/>
          </a:p>
          <a:p>
            <a:r>
              <a:rPr lang="en-US" altLang="zh-TW" dirty="0"/>
              <a:t>Open </a:t>
            </a:r>
            <a:r>
              <a:rPr lang="en-US" altLang="zh-TW" b="1" dirty="0" err="1"/>
              <a:t>basic_motion.ipynb</a:t>
            </a:r>
            <a:r>
              <a:rPr lang="en-US" altLang="zh-TW" b="1" dirty="0"/>
              <a:t> </a:t>
            </a:r>
            <a:r>
              <a:rPr lang="en-US" altLang="zh-TW" dirty="0"/>
              <a:t>file and following the notebook.</a:t>
            </a:r>
          </a:p>
          <a:p>
            <a:pPr marL="0" indent="0">
              <a:buNone/>
            </a:pPr>
            <a:r>
              <a:rPr lang="en-US" altLang="zh-TW" dirty="0"/>
              <a:t>   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74F8EF-D129-48F2-B440-8D09821B71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Picture 5" descr="https://scontent-hkg4-1.xx.fbcdn.net/v/t1.15752-9/95048460_2594183467536410_7509950097459773440_n.jpg?_nc_cat=109&amp;_nc_sid=b96e70&amp;_nc_oc=AQl8X8n8UFJ9ZhdbbSyP7WQxLhEAEKXOvUHXiFwsakBVzkZcf0YkmXS9XYV_J0Od0kw&amp;_nc_ht=scontent-hkg4-1.xx&amp;oh=4930290c98e013145fe3a3a7244c9e02&amp;oe=5ED3E5AE">
            <a:extLst>
              <a:ext uri="{FF2B5EF4-FFF2-40B4-BE49-F238E27FC236}">
                <a16:creationId xmlns:a16="http://schemas.microsoft.com/office/drawing/2014/main" id="{8E8A1425-D9E2-46EC-9CCC-D48E50ED2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93" b="21621"/>
          <a:stretch/>
        </p:blipFill>
        <p:spPr bwMode="auto">
          <a:xfrm>
            <a:off x="4194464" y="3674918"/>
            <a:ext cx="4700154" cy="274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25EED0D-92D7-4251-81DD-98FF5B891C76}"/>
              </a:ext>
            </a:extLst>
          </p:cNvPr>
          <p:cNvSpPr/>
          <p:nvPr/>
        </p:nvSpPr>
        <p:spPr>
          <a:xfrm rot="21138901">
            <a:off x="4646468" y="4116744"/>
            <a:ext cx="2899064" cy="310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308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9B48360-45A5-4113-B140-F1385006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basic_motion.ipynb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149272-7E51-4B9F-94B4-790FD4AF9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A47B48-E3C9-4737-8A94-B1B607BBE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Picture 2" descr="https://scontent-hkg4-1.xx.fbcdn.net/v/t1.15752-9/96011838_1602570203234190_2633030985008021504_n.png?_nc_cat=102&amp;_nc_sid=b96e70&amp;_nc_oc=AQlJuiHENbUWWaPwTqnG9guM-BVdW5wtbq69oUFMDVGjGaDA33cFcyn9vFo8e31HQqY&amp;_nc_ht=scontent-hkg4-1.xx&amp;oh=fa477feb69f81fba99e0c45b555395e5&amp;oe=5ED48605">
            <a:extLst>
              <a:ext uri="{FF2B5EF4-FFF2-40B4-BE49-F238E27FC236}">
                <a16:creationId xmlns:a16="http://schemas.microsoft.com/office/drawing/2014/main" id="{E2A3DF6D-62AC-41D7-8A21-3F065F8B1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397" y="1676400"/>
            <a:ext cx="9760527" cy="492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88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BB7571-0FFF-4780-8F8D-F939C7F4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Test 1. Turn around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22CDDB-57B7-41D8-A5CA-7544A06E7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Example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2"/>
              </a:rPr>
              <a:t>https://drive.google.com/file/d/189kP-VIYnnSmgCOuvkb4Uz_819IIcYhx/view?fbclid=IwAR0PWQEovM53mjmX0jXtb2TQCPNH3eZpX2unAPoWy9OIZX3q4-pAmPEn94g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F82C34-A1D4-45CE-B0DA-3CCADB31A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146" name="Picture 2" descr="https://scontent-hkg4-1.xx.fbcdn.net/v/t1.15752-9/95593114_661168237775166_7735728848808968192_n.png?_nc_cat=105&amp;_nc_sid=b96e70&amp;_nc_oc=AQlwgYu01Pzy452pnX1c4nk5vZvxoXNSCsG2fRfS0GyVSiPJpx6pTG32uMJ6tN4K-8g&amp;_nc_ht=scontent-hkg4-1.xx&amp;oh=799c08e4a92a7b1dc8f64d2ed3e1d903&amp;oe=5ED3AFC7">
            <a:extLst>
              <a:ext uri="{FF2B5EF4-FFF2-40B4-BE49-F238E27FC236}">
                <a16:creationId xmlns:a16="http://schemas.microsoft.com/office/drawing/2014/main" id="{FE469F25-33CB-4585-A4AE-CE087F797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479" y="1828800"/>
            <a:ext cx="5453041" cy="291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83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083740-5940-4CE5-A299-6082CFB1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Test 2. Forward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8F341E-5582-451A-B94E-ADE9B0A5C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Example : </a:t>
            </a:r>
            <a:r>
              <a:rPr lang="en-US" altLang="zh-TW" dirty="0">
                <a:hlinkClick r:id="rId2"/>
              </a:rPr>
              <a:t>https://drive.google.com/file/d/1894LCZIn3Zgbv23l6I2ArT_hle56N81A/view?fbclid=IwAR2CUzhVOqntXG2e9ANtHkJERhfZZCZtDBYVIdcD9FvsydSgWQpUD7b0N64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518B3A-1604-46DF-870F-875FEE997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7170" name="Picture 2" descr="https://scontent-hkg4-1.xx.fbcdn.net/v/t1.15752-9/95257610_857889621395932_4405130900744962048_n.png?_nc_cat=100&amp;_nc_sid=b96e70&amp;_nc_oc=AQn70qfcFNlf0QMJ98i5CFPD7r8V2xvQEiGRWnWHYjD6qF9bc4sTXPjENCUm_Dir96o&amp;_nc_ht=scontent-hkg4-1.xx&amp;oh=0c78f8f4f2624d511bf3592dd6a8442a&amp;oe=5ED2AF3D">
            <a:extLst>
              <a:ext uri="{FF2B5EF4-FFF2-40B4-BE49-F238E27FC236}">
                <a16:creationId xmlns:a16="http://schemas.microsoft.com/office/drawing/2014/main" id="{EFA5EC96-E2A1-40FE-98AB-814471942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757" y="1976870"/>
            <a:ext cx="4544485" cy="231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75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8846ED-1D52-4B6D-A351-C51DEC3CC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Assemble Manual</a:t>
            </a:r>
            <a:r>
              <a:rPr lang="zh-TW" altLang="en-US" dirty="0"/>
              <a:t>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3F9EEC-3CBE-4ABF-BFE2-1927A2236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 </a:t>
            </a:r>
            <a:r>
              <a:rPr lang="en-US" altLang="zh-TW" dirty="0" err="1">
                <a:hlinkClick r:id="rId2"/>
              </a:rPr>
              <a:t>JetBot</a:t>
            </a:r>
            <a:r>
              <a:rPr lang="en-US" altLang="zh-TW" dirty="0">
                <a:hlinkClick r:id="rId2"/>
              </a:rPr>
              <a:t> AI Kit Assemble Manual</a:t>
            </a:r>
            <a:endParaRPr lang="en-US" altLang="zh-TW" dirty="0"/>
          </a:p>
          <a:p>
            <a:r>
              <a:rPr lang="en-US" altLang="zh-TW" dirty="0"/>
              <a:t>Please based on this manual and take slides as reference.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85A59B-002F-4E76-9241-42787D0C0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DEDA98-4248-4389-8285-985A6FA5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/>
              <a:t>Components of Jetbot</a:t>
            </a:r>
            <a:endParaRPr lang="zh-TW" altLang="en-US"/>
          </a:p>
        </p:txBody>
      </p:sp>
      <p:pic>
        <p:nvPicPr>
          <p:cNvPr id="5" name="圖片 5">
            <a:extLst>
              <a:ext uri="{FF2B5EF4-FFF2-40B4-BE49-F238E27FC236}">
                <a16:creationId xmlns:a16="http://schemas.microsoft.com/office/drawing/2014/main" id="{6DC515FA-77D9-4E88-8338-368CE6418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6621" y="1597660"/>
            <a:ext cx="5616080" cy="4695825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B00811-3701-476B-946D-BB9833CC0E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4FE8A9-F67E-45C3-B126-9B2287CDF36A}"/>
              </a:ext>
            </a:extLst>
          </p:cNvPr>
          <p:cNvSpPr/>
          <p:nvPr/>
        </p:nvSpPr>
        <p:spPr>
          <a:xfrm>
            <a:off x="5408990" y="5886752"/>
            <a:ext cx="684591" cy="333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3815E61-7864-4060-9298-A7CA1F960D41}"/>
              </a:ext>
            </a:extLst>
          </p:cNvPr>
          <p:cNvSpPr/>
          <p:nvPr/>
        </p:nvSpPr>
        <p:spPr>
          <a:xfrm>
            <a:off x="6328227" y="5826275"/>
            <a:ext cx="515258" cy="333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43CB6FD-E63A-44BB-B1F7-E6D536227AE3}"/>
              </a:ext>
            </a:extLst>
          </p:cNvPr>
          <p:cNvSpPr txBox="1"/>
          <p:nvPr/>
        </p:nvSpPr>
        <p:spPr>
          <a:xfrm>
            <a:off x="5060799" y="6158155"/>
            <a:ext cx="2271486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</a:rPr>
              <a:t>Be carefal these two are not the same !!</a:t>
            </a:r>
            <a:endParaRPr lang="zh-TW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18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BE0A0-8570-4230-BF9A-E1CA16358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/>
              <a:t>Step 1: Motor</a:t>
            </a:r>
            <a:endParaRPr lang="zh-TW" altLang="en-US"/>
          </a:p>
        </p:txBody>
      </p:sp>
      <p:pic>
        <p:nvPicPr>
          <p:cNvPr id="5" name="圖片 5" descr="一張含有 室內, 桌, 尋找, 小 的圖片&#10;&#10;描述是以非常高的可信度產生">
            <a:extLst>
              <a:ext uri="{FF2B5EF4-FFF2-40B4-BE49-F238E27FC236}">
                <a16:creationId xmlns:a16="http://schemas.microsoft.com/office/drawing/2014/main" id="{24FE0D1B-823A-444B-A74D-AF5FF5740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6480" y="1852990"/>
            <a:ext cx="6676742" cy="41910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5409E0-E660-4394-B7A0-89885C685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9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E11C2B-DC3F-4BA2-BDBE-08B9AA8F5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/>
              <a:t>Step 2: Antenna</a:t>
            </a:r>
            <a:endParaRPr lang="zh-TW" altLang="en-US" dirty="0"/>
          </a:p>
        </p:txBody>
      </p:sp>
      <p:pic>
        <p:nvPicPr>
          <p:cNvPr id="5" name="圖片 5" descr="一張含有 坐, 白色 的圖片&#10;&#10;描述是以非常高的可信度產生">
            <a:extLst>
              <a:ext uri="{FF2B5EF4-FFF2-40B4-BE49-F238E27FC236}">
                <a16:creationId xmlns:a16="http://schemas.microsoft.com/office/drawing/2014/main" id="{BB962F2D-A9BB-4913-9F18-B88FCFF0A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8516" y="1961848"/>
            <a:ext cx="4792291" cy="41910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FFE54A-3086-4F5D-8E6C-2F3FAA65F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9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90E651-A7BD-4216-A27A-81B8F54E9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/>
              <a:t>Step 3: Camera Stand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BE73FD-9AB4-433B-BCB4-22B94B54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圖片 9" descr="一張含有 時鐘, 船 的圖片&#10;&#10;描述是以非常高的可信度產生">
            <a:extLst>
              <a:ext uri="{FF2B5EF4-FFF2-40B4-BE49-F238E27FC236}">
                <a16:creationId xmlns:a16="http://schemas.microsoft.com/office/drawing/2014/main" id="{5A4907A4-249F-42E2-99E8-C9A774988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9276" y="1998133"/>
            <a:ext cx="7431152" cy="4191000"/>
          </a:xfr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916D18-0741-460B-BCCC-9510907BCC9A}"/>
              </a:ext>
            </a:extLst>
          </p:cNvPr>
          <p:cNvSpPr txBox="1"/>
          <p:nvPr/>
        </p:nvSpPr>
        <p:spPr>
          <a:xfrm>
            <a:off x="2547257" y="4683667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/>
              <a:t>Thick screw</a:t>
            </a:r>
          </a:p>
        </p:txBody>
      </p:sp>
    </p:spTree>
    <p:extLst>
      <p:ext uri="{BB962C8B-B14F-4D97-AF65-F5344CB8AC3E}">
        <p14:creationId xmlns:p14="http://schemas.microsoft.com/office/powerpoint/2010/main" val="37796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887DBC-7A47-4C61-ADF1-F416D19D8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/>
              <a:t>Step 4: Extend board</a:t>
            </a:r>
            <a:endParaRPr lang="zh-TW" altLang="en-US" dirty="0"/>
          </a:p>
        </p:txBody>
      </p:sp>
      <p:pic>
        <p:nvPicPr>
          <p:cNvPr id="5" name="圖片 5" descr="一張含有 桌, 差異, 多種, 小 的圖片&#10;&#10;描述是以非常高的可信度產生">
            <a:extLst>
              <a:ext uri="{FF2B5EF4-FFF2-40B4-BE49-F238E27FC236}">
                <a16:creationId xmlns:a16="http://schemas.microsoft.com/office/drawing/2014/main" id="{65542392-E28D-4524-A6A6-68F6C18F0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467" y="1828800"/>
            <a:ext cx="8184389" cy="41910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DF7A1E-7E22-4597-A9A1-4865AA66DE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4392C5C-A8B4-4019-8FAE-9DD23E4976F4}"/>
              </a:ext>
            </a:extLst>
          </p:cNvPr>
          <p:cNvSpPr txBox="1"/>
          <p:nvPr/>
        </p:nvSpPr>
        <p:spPr>
          <a:xfrm>
            <a:off x="7980218" y="4868871"/>
            <a:ext cx="295101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b="1" dirty="0"/>
              <a:t>4. Set standoffs on metal box for assembling </a:t>
            </a:r>
            <a:r>
              <a:rPr lang="en-US" altLang="zh-TW" b="1" dirty="0" err="1"/>
              <a:t>JetBot</a:t>
            </a:r>
            <a:r>
              <a:rPr lang="en-US" altLang="zh-TW" b="1" dirty="0"/>
              <a:t> expansion board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957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ertical and Horizontal design templat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1">
      <a:majorFont>
        <a:latin typeface="Century Gothic"/>
        <a:ea typeface="微軟正黑體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rtlCol="0" anchor="ctr" anchorCtr="1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rtical and horizontal design slides.potx" id="{7E307492-4344-40EC-954C-E30551E95991}" vid="{493C3130-E1FA-416B-8465-D41FAD56C1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4FBFFFDBDAED7744A0115B0D44FCF537" ma:contentTypeVersion="5" ma:contentTypeDescription="建立新的文件。" ma:contentTypeScope="" ma:versionID="1c0153f1b443a5b3df562e01d688e562">
  <xsd:schema xmlns:xsd="http://www.w3.org/2001/XMLSchema" xmlns:xs="http://www.w3.org/2001/XMLSchema" xmlns:p="http://schemas.microsoft.com/office/2006/metadata/properties" xmlns:ns3="8e2c8b4a-8fde-4142-8f92-28b4791897da" xmlns:ns4="0c625418-3c66-4c98-b81c-cc3c7b7985df" targetNamespace="http://schemas.microsoft.com/office/2006/metadata/properties" ma:root="true" ma:fieldsID="ab38feb8f7b296b57594eab910804815" ns3:_="" ns4:_="">
    <xsd:import namespace="8e2c8b4a-8fde-4142-8f92-28b4791897da"/>
    <xsd:import namespace="0c625418-3c66-4c98-b81c-cc3c7b7985d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c8b4a-8fde-4142-8f92-28b4791897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625418-3c66-4c98-b81c-cc3c7b7985d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共用提示雜湊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B7BFAB-5BB1-4AF7-999A-55512A0113D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CAEE8EC-4AFB-4790-9F45-356BE94A4C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c8b4a-8fde-4142-8f92-28b4791897da"/>
    <ds:schemaRef ds:uri="0c625418-3c66-4c98-b81c-cc3c7b7985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C7D3CD-06E1-40D9-AA3F-B479E47DB9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</TotalTime>
  <Words>829</Words>
  <Application>Microsoft Office PowerPoint</Application>
  <PresentationFormat>寬螢幕</PresentationFormat>
  <Paragraphs>148</Paragraphs>
  <Slides>36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5" baseType="lpstr">
      <vt:lpstr>굴림</vt:lpstr>
      <vt:lpstr>微軟正黑體</vt:lpstr>
      <vt:lpstr>新細明體</vt:lpstr>
      <vt:lpstr>Arial</vt:lpstr>
      <vt:lpstr>Calibri</vt:lpstr>
      <vt:lpstr>Century Gothic</vt:lpstr>
      <vt:lpstr>Courier New</vt:lpstr>
      <vt:lpstr>Segoe UI</vt:lpstr>
      <vt:lpstr>Vertical and Horizontal design template</vt:lpstr>
      <vt:lpstr>Robotic Navigation  and Exploration</vt:lpstr>
      <vt:lpstr>Outline</vt:lpstr>
      <vt:lpstr>Hardware </vt:lpstr>
      <vt:lpstr>Assemble Manual </vt:lpstr>
      <vt:lpstr>Components of Jetbot</vt:lpstr>
      <vt:lpstr>Step 1: Motor</vt:lpstr>
      <vt:lpstr>Step 2: Antenna</vt:lpstr>
      <vt:lpstr>Step 3: Camera Stand</vt:lpstr>
      <vt:lpstr>Step 4: Extend board</vt:lpstr>
      <vt:lpstr>Step 5. Set standoffs on jetbot</vt:lpstr>
      <vt:lpstr>Step 6. Assemble Jetbot expansion board</vt:lpstr>
      <vt:lpstr>PowerPoint 簡報</vt:lpstr>
      <vt:lpstr> Step 7: Install battery</vt:lpstr>
      <vt:lpstr>Step 8: Install universal wheel</vt:lpstr>
      <vt:lpstr> Step 9: Assemble metal box</vt:lpstr>
      <vt:lpstr>Step 10: Assemble wheels</vt:lpstr>
      <vt:lpstr>Step 11 : Install camera</vt:lpstr>
      <vt:lpstr>PowerPoint 簡報</vt:lpstr>
      <vt:lpstr>Step 11:  Assemble wireless-AC 8265</vt:lpstr>
      <vt:lpstr>PowerPoint 簡報</vt:lpstr>
      <vt:lpstr>Step 13: Connect antennas</vt:lpstr>
      <vt:lpstr>Step 14: connect the 8PIN cable</vt:lpstr>
      <vt:lpstr>Software</vt:lpstr>
      <vt:lpstr>AI Kit(OS &amp; test reference)</vt:lpstr>
      <vt:lpstr>Software Setup for JetBot</vt:lpstr>
      <vt:lpstr>Software Setup for JetBot</vt:lpstr>
      <vt:lpstr>Software Setup for JetBot</vt:lpstr>
      <vt:lpstr>Software Setup for JetBot</vt:lpstr>
      <vt:lpstr>Software Setup for JetBot</vt:lpstr>
      <vt:lpstr>Software Setup for JetBot</vt:lpstr>
      <vt:lpstr>After install successfully</vt:lpstr>
      <vt:lpstr>Test</vt:lpstr>
      <vt:lpstr>Test for JetBot</vt:lpstr>
      <vt:lpstr>basic_motion.ipynb</vt:lpstr>
      <vt:lpstr>Test 1. Turn around</vt:lpstr>
      <vt:lpstr>Test 2. Forward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胡敏君</dc:creator>
  <cp:lastModifiedBy>user</cp:lastModifiedBy>
  <cp:revision>155</cp:revision>
  <dcterms:created xsi:type="dcterms:W3CDTF">2019-11-14T10:30:03Z</dcterms:created>
  <dcterms:modified xsi:type="dcterms:W3CDTF">2020-05-04T02:39:09Z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0x0101004FBFFFDBDAED7744A0115B0D44FCF537</vt:lpwstr>
  </property>
</Properties>
</file>